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3"/>
    <p:sldId id="275" r:id="rId5"/>
    <p:sldId id="276" r:id="rId6"/>
    <p:sldId id="301" r:id="rId7"/>
    <p:sldId id="324" r:id="rId8"/>
    <p:sldId id="277" r:id="rId9"/>
    <p:sldId id="278" r:id="rId10"/>
    <p:sldId id="280" r:id="rId11"/>
    <p:sldId id="347" r:id="rId12"/>
    <p:sldId id="348" r:id="rId13"/>
    <p:sldId id="349" r:id="rId14"/>
    <p:sldId id="350" r:id="rId15"/>
    <p:sldId id="371" r:id="rId16"/>
    <p:sldId id="372" r:id="rId17"/>
    <p:sldId id="281" r:id="rId18"/>
    <p:sldId id="373" r:id="rId19"/>
    <p:sldId id="374" r:id="rId20"/>
    <p:sldId id="375" r:id="rId21"/>
    <p:sldId id="282" r:id="rId22"/>
    <p:sldId id="376" r:id="rId23"/>
    <p:sldId id="377" r:id="rId24"/>
    <p:sldId id="378" r:id="rId25"/>
    <p:sldId id="379" r:id="rId26"/>
    <p:sldId id="380" r:id="rId27"/>
    <p:sldId id="382" r:id="rId28"/>
    <p:sldId id="381" r:id="rId29"/>
    <p:sldId id="383" r:id="rId30"/>
    <p:sldId id="384" r:id="rId31"/>
    <p:sldId id="385" r:id="rId32"/>
    <p:sldId id="386" r:id="rId33"/>
    <p:sldId id="284" r:id="rId34"/>
    <p:sldId id="387" r:id="rId35"/>
    <p:sldId id="388" r:id="rId36"/>
    <p:sldId id="298" r:id="rId37"/>
    <p:sldId id="279" r:id="rId38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6.png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.xml"/><Relationship Id="rId2" Type="http://schemas.openxmlformats.org/officeDocument/2006/relationships/image" Target="../media/image17.png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2" Type="http://schemas.openxmlformats.org/officeDocument/2006/relationships/image" Target="../media/image18.png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.xml"/><Relationship Id="rId2" Type="http://schemas.openxmlformats.org/officeDocument/2006/relationships/image" Target="../media/image19.png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tags" Target="../tags/tag34.xml"/><Relationship Id="rId3" Type="http://schemas.openxmlformats.org/officeDocument/2006/relationships/image" Target="../media/image20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6.xml"/><Relationship Id="rId2" Type="http://schemas.openxmlformats.org/officeDocument/2006/relationships/image" Target="../media/image22.png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image" Target="../media/image4.jpeg"/><Relationship Id="rId3" Type="http://schemas.openxmlformats.org/officeDocument/2006/relationships/tags" Target="../tags/tag4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tags" Target="../tags/tag45.xml"/><Relationship Id="rId2" Type="http://schemas.openxmlformats.org/officeDocument/2006/relationships/image" Target="../media/image27.png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5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52.xml"/><Relationship Id="rId2" Type="http://schemas.openxmlformats.org/officeDocument/2006/relationships/image" Target="../media/image34.png"/><Relationship Id="rId1" Type="http://schemas.openxmlformats.org/officeDocument/2006/relationships/tags" Target="../tags/tag5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54.xml"/><Relationship Id="rId2" Type="http://schemas.openxmlformats.org/officeDocument/2006/relationships/image" Target="../media/image36.png"/><Relationship Id="rId1" Type="http://schemas.openxmlformats.org/officeDocument/2006/relationships/tags" Target="../tags/tag5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56.xml"/><Relationship Id="rId2" Type="http://schemas.openxmlformats.org/officeDocument/2006/relationships/image" Target="../media/image38.png"/><Relationship Id="rId1" Type="http://schemas.openxmlformats.org/officeDocument/2006/relationships/tags" Target="../tags/tag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ebp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tags" Target="../tags/tag60.xml"/><Relationship Id="rId2" Type="http://schemas.openxmlformats.org/officeDocument/2006/relationships/image" Target="../media/image42.png"/><Relationship Id="rId1" Type="http://schemas.openxmlformats.org/officeDocument/2006/relationships/tags" Target="../tags/tag5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6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tags" Target="../tags/tag11.xml"/><Relationship Id="rId3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1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.xml"/><Relationship Id="rId4" Type="http://schemas.openxmlformats.org/officeDocument/2006/relationships/image" Target="../media/image13.png"/><Relationship Id="rId3" Type="http://schemas.openxmlformats.org/officeDocument/2006/relationships/tags" Target="../tags/tag18.xml"/><Relationship Id="rId2" Type="http://schemas.openxmlformats.org/officeDocument/2006/relationships/image" Target="../media/image12.pn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image" Target="../media/image15.png"/><Relationship Id="rId3" Type="http://schemas.openxmlformats.org/officeDocument/2006/relationships/tags" Target="../tags/tag21.xml"/><Relationship Id="rId2" Type="http://schemas.openxmlformats.org/officeDocument/2006/relationships/image" Target="../media/image14.png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64" y="635"/>
            <a:ext cx="12094102" cy="6857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20" y="1238892"/>
            <a:ext cx="1770090" cy="57141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148320" y="5024755"/>
            <a:ext cx="1781175" cy="9918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ts val="800"/>
              </a:lnSpc>
            </a:pPr>
            <a:r>
              <a:rPr kumimoji="1" lang="en-US" altLang="zh-CN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2023.5.17</a:t>
            </a:r>
            <a:endParaRPr kumimoji="1" lang="en-US" altLang="zh-CN" dirty="0">
              <a:solidFill>
                <a:srgbClr val="A51E36"/>
              </a:solidFill>
              <a:latin typeface="Gotham Rounded Book" charset="0"/>
              <a:ea typeface="Gotham Rounded Book" charset="0"/>
              <a:cs typeface="Gotham Rounded Book" charset="0"/>
            </a:endParaRPr>
          </a:p>
          <a:p>
            <a:pPr algn="ctr">
              <a:lnSpc>
                <a:spcPts val="800"/>
              </a:lnSpc>
            </a:pPr>
            <a:endParaRPr kumimoji="1" lang="zh-CN" altLang="en-US" dirty="0">
              <a:solidFill>
                <a:srgbClr val="A51E36"/>
              </a:solidFill>
              <a:latin typeface="Gotham Rounded Book" charset="0"/>
              <a:ea typeface="宋体" panose="02010600030101010101" pitchFamily="2" charset="-122"/>
              <a:cs typeface="Gotham Rounded Book" charset="0"/>
            </a:endParaRPr>
          </a:p>
          <a:p>
            <a:pPr algn="ctr">
              <a:lnSpc>
                <a:spcPts val="800"/>
              </a:lnSpc>
            </a:pPr>
            <a:endParaRPr kumimoji="1" lang="zh-CN" altLang="en-US" dirty="0">
              <a:solidFill>
                <a:srgbClr val="A51E36"/>
              </a:solidFill>
              <a:latin typeface="Gotham Rounded Book" charset="0"/>
              <a:ea typeface="宋体" panose="02010600030101010101" pitchFamily="2" charset="-122"/>
              <a:cs typeface="Gotham Rounded Book" charset="0"/>
            </a:endParaRPr>
          </a:p>
          <a:p>
            <a:pPr algn="ctr">
              <a:lnSpc>
                <a:spcPts val="800"/>
              </a:lnSpc>
            </a:pPr>
            <a:r>
              <a:rPr kumimoji="1" lang="zh-CN" altLang="en-US" dirty="0">
                <a:solidFill>
                  <a:srgbClr val="A51E36"/>
                </a:solidFill>
                <a:latin typeface="Gotham Rounded Book" charset="0"/>
                <a:ea typeface="宋体" panose="02010600030101010101" pitchFamily="2" charset="-122"/>
                <a:cs typeface="Gotham Rounded Book" charset="0"/>
              </a:rPr>
              <a:t>翁祯敏</a:t>
            </a:r>
            <a:endParaRPr kumimoji="1" lang="zh-CN" altLang="en-US" dirty="0">
              <a:solidFill>
                <a:srgbClr val="A51E36"/>
              </a:solidFill>
              <a:latin typeface="Gotham Rounded Book" charset="0"/>
              <a:ea typeface="宋体" panose="02010600030101010101" pitchFamily="2" charset="-122"/>
              <a:cs typeface="Gotham Rounded Book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717290" y="3300730"/>
            <a:ext cx="8718550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500"/>
              </a:lnSpc>
            </a:pPr>
            <a:r>
              <a:rPr kumimoji="1" lang="en-US" altLang="zh-CN" sz="4235" dirty="0" smtClean="0">
                <a:solidFill>
                  <a:srgbClr val="A51E36"/>
                </a:solidFill>
                <a:latin typeface="Times New Roman" panose="02020603050405020304" charset="0"/>
                <a:ea typeface="兰亭黑-简 中黑" charset="-122"/>
                <a:cs typeface="Times New Roman" panose="02020603050405020304" charset="0"/>
              </a:rPr>
              <a:t>Instruction Tuning</a:t>
            </a:r>
            <a:r>
              <a:rPr kumimoji="1" lang="en-US" altLang="zh-CN" sz="4235" dirty="0" smtClean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</a:t>
            </a:r>
            <a:endParaRPr kumimoji="1" lang="en-US" altLang="zh-CN" sz="4235" dirty="0" smtClean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(FLAN)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：消融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指令的作用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09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1580" y="2115185"/>
            <a:ext cx="3752850" cy="3594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6225" y="2231390"/>
            <a:ext cx="5847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有没有可能只是</a:t>
            </a:r>
            <a:r>
              <a:rPr lang="zh-CN" altLang="en-US">
                <a:solidFill>
                  <a:srgbClr val="C00000"/>
                </a:solidFill>
              </a:rPr>
              <a:t>多任务训练</a:t>
            </a:r>
            <a:r>
              <a:rPr lang="zh-CN" altLang="en-US"/>
              <a:t>在起作用？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87670" y="2861310"/>
            <a:ext cx="41789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no-template: 直接将数据集的输入输出给模型,当然在测试结果时还是得用FLAN指令，不然模型不知道要执行什么任务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dataset name: 在输入面前加上任务名称和数据集名称这样的prompt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356225" y="5293360"/>
            <a:ext cx="584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结论：指令形式确实在指令微调阶段起到了很大的作用，而不仅仅只是因为多任务设置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(T0)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8B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以下的模型也能受益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10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T0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4555" y="2118360"/>
            <a:ext cx="6487795" cy="3957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63865" y="2700020"/>
            <a:ext cx="32785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与</a:t>
            </a:r>
            <a:r>
              <a:rPr lang="en-US" altLang="zh-CN"/>
              <a:t>FLAN</a:t>
            </a:r>
            <a:r>
              <a:rPr lang="zh-CN" altLang="en-US"/>
              <a:t>的主要差异：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>
                <a:solidFill>
                  <a:srgbClr val="C00000"/>
                </a:solidFill>
              </a:rPr>
              <a:t>encoder-decoder</a:t>
            </a:r>
            <a:r>
              <a:rPr lang="zh-CN" altLang="en-US">
                <a:solidFill>
                  <a:srgbClr val="C00000"/>
                </a:solidFill>
              </a:rPr>
              <a:t>架构</a:t>
            </a:r>
            <a:r>
              <a:rPr lang="zh-CN" altLang="en-US"/>
              <a:t>的预训练模型</a:t>
            </a:r>
            <a:r>
              <a:rPr lang="en-US" altLang="zh-CN"/>
              <a:t>T5-LM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构造的PromptSource的数据集指令比</a:t>
            </a:r>
            <a:r>
              <a:rPr lang="en-US" altLang="zh-CN"/>
              <a:t>FLAN</a:t>
            </a:r>
            <a:r>
              <a:rPr lang="zh-CN" altLang="en-US"/>
              <a:t>更丰富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更强的多样性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Multitask Prompted Training Enables ZeroShot Task Generalization. ICLR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12571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(T0)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：指令数据集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11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T0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250" y="1690370"/>
            <a:ext cx="6918960" cy="4710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17610" y="2242820"/>
            <a:ext cx="24371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同</a:t>
            </a:r>
            <a:r>
              <a:rPr lang="en-US" altLang="zh-CN"/>
              <a:t>FLAN</a:t>
            </a:r>
            <a:r>
              <a:rPr lang="zh-CN" altLang="en-US"/>
              <a:t>，也是</a:t>
            </a:r>
            <a:r>
              <a:rPr lang="en-US" altLang="zh-CN"/>
              <a:t>62</a:t>
            </a:r>
            <a:r>
              <a:rPr lang="zh-CN" altLang="en-US"/>
              <a:t>个数据集按</a:t>
            </a:r>
            <a:r>
              <a:rPr lang="en-US" altLang="zh-CN"/>
              <a:t>12</a:t>
            </a:r>
            <a:r>
              <a:rPr lang="zh-CN" altLang="en-US"/>
              <a:t>个任务类型分组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区别：提前留出其中四组作为留出任务用于模型评估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Multitask Prompted Training Enables ZeroShot Task Generalization. ICLR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12571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(T0)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：更丰富的指令模板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12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T0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740" y="2117725"/>
            <a:ext cx="8191500" cy="28936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73795" y="2392680"/>
            <a:ext cx="29051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在开源社区上众包收集大量</a:t>
            </a:r>
            <a:r>
              <a:rPr lang="en-US" altLang="zh-CN"/>
              <a:t>Prompt</a:t>
            </a:r>
            <a:r>
              <a:rPr lang="zh-CN" altLang="en-US"/>
              <a:t>数据，在</a:t>
            </a:r>
            <a:r>
              <a:rPr lang="en-US" altLang="zh-CN"/>
              <a:t>173</a:t>
            </a:r>
            <a:r>
              <a:rPr lang="zh-CN" altLang="en-US"/>
              <a:t>个数据集上总共获得了</a:t>
            </a:r>
            <a:r>
              <a:rPr lang="en-US" altLang="zh-CN"/>
              <a:t>2073</a:t>
            </a:r>
            <a:r>
              <a:rPr lang="zh-CN" altLang="en-US"/>
              <a:t>个</a:t>
            </a:r>
            <a:r>
              <a:rPr lang="en-US" altLang="zh-CN"/>
              <a:t>Prompt</a:t>
            </a:r>
            <a:r>
              <a:rPr lang="zh-CN" altLang="en-US"/>
              <a:t>（</a:t>
            </a:r>
            <a:r>
              <a:rPr lang="en-US" altLang="zh-CN">
                <a:solidFill>
                  <a:srgbClr val="C00000"/>
                </a:solidFill>
              </a:rPr>
              <a:t>FLAN</a:t>
            </a:r>
            <a:r>
              <a:rPr lang="zh-CN" altLang="en-US">
                <a:solidFill>
                  <a:srgbClr val="C00000"/>
                </a:solidFill>
              </a:rPr>
              <a:t>只有</a:t>
            </a:r>
            <a:r>
              <a:rPr lang="en-US" altLang="zh-CN">
                <a:solidFill>
                  <a:srgbClr val="C00000"/>
                </a:solidFill>
              </a:rPr>
              <a:t>620</a:t>
            </a:r>
            <a:r>
              <a:rPr lang="zh-CN" altLang="en-US">
                <a:solidFill>
                  <a:srgbClr val="C00000"/>
                </a:solidFill>
              </a:rPr>
              <a:t>个</a:t>
            </a:r>
            <a:r>
              <a:rPr lang="zh-CN" altLang="en-US"/>
              <a:t>），平均每个数据集上有</a:t>
            </a:r>
            <a:r>
              <a:rPr lang="en-US" altLang="zh-CN"/>
              <a:t>11.7</a:t>
            </a:r>
            <a:r>
              <a:rPr lang="zh-CN" altLang="en-US"/>
              <a:t>个</a:t>
            </a:r>
            <a:r>
              <a:rPr lang="en-US" altLang="zh-CN"/>
              <a:t>Prompts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Multitask Prompted Training Enables ZeroShot Task Generalization. ICLR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12571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(T0)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：实验结果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13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T0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Multitask Prompted Training Enables ZeroShot Task Generalization. ICLR 2022 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0365" y="1778000"/>
            <a:ext cx="5985510" cy="2123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8860" y="4189095"/>
            <a:ext cx="10011410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结论</a:t>
            </a:r>
            <a:r>
              <a:rPr lang="en-US" altLang="zh-CN"/>
              <a:t>1</a:t>
            </a:r>
            <a:r>
              <a:rPr lang="zh-CN" altLang="en-US"/>
              <a:t>：即使模型大小只有</a:t>
            </a:r>
            <a:r>
              <a:rPr lang="en-US" altLang="zh-CN"/>
              <a:t>3B</a:t>
            </a:r>
            <a:r>
              <a:rPr lang="zh-CN" altLang="en-US"/>
              <a:t>，指令微调也能提升模型在未知任务上的</a:t>
            </a:r>
            <a:r>
              <a:rPr lang="en-US" altLang="zh-CN"/>
              <a:t>zero-shot</a:t>
            </a:r>
            <a:r>
              <a:rPr lang="zh-CN" altLang="en-US"/>
              <a:t>能力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可能原因：</a:t>
            </a:r>
            <a:r>
              <a:rPr lang="zh-CN" altLang="en-US">
                <a:solidFill>
                  <a:srgbClr val="C00000"/>
                </a:solidFill>
              </a:rPr>
              <a:t>encoder-decoder</a:t>
            </a:r>
            <a:r>
              <a:rPr lang="zh-CN" altLang="en-US"/>
              <a:t>模型在微调前用</a:t>
            </a:r>
            <a:r>
              <a:rPr lang="zh-CN" altLang="en-US">
                <a:solidFill>
                  <a:srgbClr val="C00000"/>
                </a:solidFill>
              </a:rPr>
              <a:t>masked language model</a:t>
            </a:r>
            <a:r>
              <a:rPr lang="zh-CN" altLang="en-US"/>
              <a:t>来预训练，并且</a:t>
            </a:r>
            <a:r>
              <a:rPr lang="en-US" altLang="zh-CN"/>
              <a:t>T0</a:t>
            </a:r>
            <a:r>
              <a:rPr lang="zh-CN" altLang="en-US"/>
              <a:t>使用的prompt模板比FLAN更长、也更丰富，多样性更好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</a:t>
            </a:r>
            <a:r>
              <a:rPr lang="en-US" altLang="zh-CN"/>
              <a:t>2</a:t>
            </a:r>
            <a:r>
              <a:rPr lang="zh-CN" altLang="en-US"/>
              <a:t>：针对每个任务的</a:t>
            </a:r>
            <a:r>
              <a:rPr lang="zh-CN" altLang="en-US">
                <a:solidFill>
                  <a:srgbClr val="C00000"/>
                </a:solidFill>
              </a:rPr>
              <a:t>指令模板数越多</a:t>
            </a:r>
            <a:r>
              <a:rPr lang="en-US" altLang="zh-CN"/>
              <a:t>(</a:t>
            </a:r>
            <a:r>
              <a:rPr lang="zh-CN" altLang="en-US"/>
              <a:t>更多样</a:t>
            </a:r>
            <a:r>
              <a:rPr lang="en-US" altLang="zh-CN"/>
              <a:t>)</a:t>
            </a:r>
            <a:r>
              <a:rPr lang="zh-CN" altLang="en-US"/>
              <a:t>，指令微调效果越好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56375" y="898525"/>
            <a:ext cx="5509260" cy="338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67790" y="1134745"/>
            <a:ext cx="977582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InstructGPT:将语言模型和人类用户的意图对齐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14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InstructGPT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225" y="1795780"/>
            <a:ext cx="7430135" cy="4399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95945" y="1975485"/>
            <a:ext cx="3571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人类标注员标注一些指令数据，给GPT3微调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用指令微调后的GPT3的输出结果（针对某个输入一般可以有多个）让标注员进一步标注，给出输出结果的排序分数，利用这些数据训练一个reward model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利用该reward model，使用PPO算法进一步微调GPT3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Training Language Models to Follow Instructions with Human Feedback. NeurIPS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67790" y="1134745"/>
            <a:ext cx="1061783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InstructGPT: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实验结果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15/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InstructGPT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Training Language Models to Follow Instructions with Human Feedback. NeurIPS 2022 </a:t>
            </a: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0220" y="2084705"/>
            <a:ext cx="4550410" cy="3208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62015" y="2886710"/>
            <a:ext cx="45593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dirty="0">
                <a:solidFill>
                  <a:schemeClr val="tx1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主要评估模型的有用性、无害性、事实性</a:t>
            </a:r>
            <a:r>
              <a:rPr kumimoji="1" lang="en-US" altLang="zh-CN" dirty="0">
                <a:solidFill>
                  <a:schemeClr val="tx1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由专业标注员评分</a:t>
            </a:r>
            <a:r>
              <a:rPr kumimoji="1" lang="en-US" altLang="zh-CN" dirty="0">
                <a:solidFill>
                  <a:schemeClr val="tx1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)</a:t>
            </a:r>
            <a:endParaRPr kumimoji="1" lang="zh-CN" altLang="en-US" dirty="0">
              <a:solidFill>
                <a:schemeClr val="tx1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  <a:p>
            <a:endParaRPr kumimoji="1" lang="zh-CN" altLang="en-US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  <a:p>
            <a:r>
              <a:rPr kumimoji="1" lang="zh-CN" altLang="en-US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实验结果表明仅仅只做</a:t>
            </a:r>
            <a:r>
              <a:rPr kumimoji="1" lang="en-US" altLang="zh-CN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SFT(</a:t>
            </a:r>
            <a:r>
              <a:rPr kumimoji="1" lang="zh-CN" altLang="en-US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自监督微调</a:t>
            </a:r>
            <a:r>
              <a:rPr kumimoji="1" lang="en-US" altLang="zh-CN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)</a:t>
            </a:r>
            <a:r>
              <a:rPr kumimoji="1" lang="zh-CN" altLang="en-US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就超越了</a:t>
            </a:r>
            <a:r>
              <a:rPr kumimoji="1" lang="en-US" altLang="zh-CN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FLAN</a:t>
            </a:r>
            <a:r>
              <a:rPr kumimoji="1" lang="zh-CN" altLang="en-US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和</a:t>
            </a:r>
            <a:r>
              <a:rPr kumimoji="1" lang="en-US" altLang="zh-CN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T0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原因是什么？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67790" y="1134745"/>
            <a:ext cx="1061783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InstructGPT-SFT: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原因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1 -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指令模板的数量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16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InstructGPT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Training Language Models to Follow Instructions with Human Feedback. NeurIPS 2022 </a:t>
            </a:r>
          </a:p>
        </p:txBody>
      </p:sp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1230" y="2351405"/>
            <a:ext cx="3619500" cy="2425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683885" y="2367280"/>
            <a:ext cx="52470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Open AI API来收集，所有在playground使用Instruct </a:t>
            </a:r>
            <a:r>
              <a:rPr lang="en-US" altLang="zh-CN"/>
              <a:t>GPT</a:t>
            </a:r>
            <a:r>
              <a:rPr lang="zh-CN" altLang="en-US"/>
              <a:t>的用户，都会向他们贡献标注数据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构建了训练12725+验证1653条prompt指令,由标注员的标注样本和用户在playground中和模型交互的指令共同构成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67790" y="1134745"/>
            <a:ext cx="10617835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InstructGPT-SFT: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原因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2 -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指令类型的分布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17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InstructGPT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Training Language Models to Follow Instructions with Human Feedback. NeurIPS 2022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7790" y="1998345"/>
            <a:ext cx="52470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FLAN</a:t>
            </a:r>
            <a:r>
              <a:rPr lang="zh-CN" altLang="en-US"/>
              <a:t>和</a:t>
            </a:r>
            <a:r>
              <a:rPr lang="en-US" altLang="zh-CN"/>
              <a:t>T0</a:t>
            </a:r>
            <a:r>
              <a:rPr lang="zh-CN" altLang="en-US"/>
              <a:t>的指令类型偏向于学术领域常见的</a:t>
            </a:r>
            <a:r>
              <a:rPr lang="en-US" altLang="zh-CN"/>
              <a:t>NLP</a:t>
            </a:r>
            <a:r>
              <a:rPr lang="zh-CN" altLang="en-US"/>
              <a:t>任务：</a:t>
            </a:r>
            <a:r>
              <a:rPr lang="en-US" altLang="zh-CN"/>
              <a:t>eg. NER</a:t>
            </a:r>
            <a:r>
              <a:rPr lang="zh-CN" altLang="en-US"/>
              <a:t>、情感分类</a:t>
            </a:r>
            <a:r>
              <a:rPr lang="en-US" altLang="zh-CN"/>
              <a:t>....</a:t>
            </a:r>
            <a:r>
              <a:rPr lang="zh-CN" altLang="en-US"/>
              <a:t>，这类任务的在实际交互中</a:t>
            </a:r>
            <a:r>
              <a:rPr lang="zh-CN" altLang="en-US">
                <a:solidFill>
                  <a:srgbClr val="C00000"/>
                </a:solidFill>
              </a:rPr>
              <a:t>占比其实很小</a:t>
            </a:r>
            <a:r>
              <a:rPr lang="en-US" altLang="zh-CN">
                <a:solidFill>
                  <a:srgbClr val="C00000"/>
                </a:solidFill>
              </a:rPr>
              <a:t>,</a:t>
            </a:r>
            <a:r>
              <a:rPr lang="zh-CN" altLang="en-US">
                <a:solidFill>
                  <a:srgbClr val="C00000"/>
                </a:solidFill>
              </a:rPr>
              <a:t>也很难有特别高的输入多样性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InstructGPT</a:t>
            </a:r>
            <a:r>
              <a:rPr lang="zh-CN" altLang="en-US"/>
              <a:t>的指令除了常见的</a:t>
            </a:r>
            <a:r>
              <a:rPr lang="en-US" altLang="zh-CN"/>
              <a:t>NLP</a:t>
            </a:r>
            <a:r>
              <a:rPr lang="zh-CN" altLang="en-US"/>
              <a:t>任务，很大一部分指令的类型</a:t>
            </a:r>
            <a:r>
              <a:rPr lang="zh-CN" altLang="en-US">
                <a:solidFill>
                  <a:srgbClr val="C00000"/>
                </a:solidFill>
              </a:rPr>
              <a:t>更偏向于用户在真实场景下和模型交互</a:t>
            </a:r>
            <a:r>
              <a:rPr lang="zh-CN" altLang="en-US"/>
              <a:t>可能提问的问题，自由式生成例如脑暴，改写，聊天，自由创作类的任务占了绝大多数，这类任务的</a:t>
            </a:r>
            <a:r>
              <a:rPr lang="zh-CN" altLang="en-US">
                <a:solidFill>
                  <a:srgbClr val="C00000"/>
                </a:solidFill>
              </a:rPr>
              <a:t>多样性十分丰富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81595" y="1795780"/>
            <a:ext cx="2716530" cy="308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67790" y="5413375"/>
            <a:ext cx="746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结论：指令数据的多样性</a:t>
            </a:r>
            <a:r>
              <a:rPr lang="en-US" altLang="zh-CN"/>
              <a:t>(</a:t>
            </a:r>
            <a:r>
              <a:rPr lang="zh-CN" altLang="en-US"/>
              <a:t>任务多样性、模板数量</a:t>
            </a:r>
            <a:r>
              <a:rPr lang="en-US" altLang="zh-CN"/>
              <a:t>...)</a:t>
            </a:r>
            <a:r>
              <a:rPr lang="zh-CN" altLang="en-US"/>
              <a:t>是提升指令微调效果的重要因素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8430" y="121412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Tk-Instruct：使用充足的指令多样性超越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InstructGPT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18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Tk-Instruct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Super-naturalinstructions: Generalization via declarative instructions on 1600+ tasks</a:t>
            </a:r>
            <a:r>
              <a:rPr>
                <a:sym typeface="+mn-ea"/>
              </a:rPr>
              <a:t>. </a:t>
            </a:r>
            <a:r>
              <a:rPr lang="en-US">
                <a:sym typeface="+mn-ea"/>
              </a:rPr>
              <a:t>EMNLP</a:t>
            </a:r>
            <a:r>
              <a:rPr>
                <a:sym typeface="+mn-ea"/>
              </a:rPr>
              <a:t> 2022 </a:t>
            </a:r>
            <a:endParaRPr>
              <a:sym typeface="+mn-ea"/>
            </a:endParaRP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370" y="1622425"/>
            <a:ext cx="3481705" cy="4455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61890" y="2374265"/>
            <a:ext cx="6615430" cy="3260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TK-Instruct</a:t>
            </a:r>
            <a:r>
              <a:rPr lang="zh-CN" altLang="en-US"/>
              <a:t>和</a:t>
            </a:r>
            <a:r>
              <a:rPr lang="en-US" altLang="zh-CN"/>
              <a:t>T0</a:t>
            </a:r>
            <a:r>
              <a:rPr lang="zh-CN" altLang="en-US"/>
              <a:t>一样，基于只有</a:t>
            </a:r>
            <a:r>
              <a:rPr lang="en-US" altLang="zh-CN">
                <a:solidFill>
                  <a:srgbClr val="C00000"/>
                </a:solidFill>
              </a:rPr>
              <a:t>11B</a:t>
            </a:r>
            <a:r>
              <a:rPr lang="zh-CN" altLang="en-US"/>
              <a:t>大小的</a:t>
            </a:r>
            <a:r>
              <a:rPr lang="en-US" altLang="zh-CN"/>
              <a:t>T5-LM</a:t>
            </a:r>
            <a:r>
              <a:rPr lang="zh-CN" altLang="en-US"/>
              <a:t>来进行指令微调（对比</a:t>
            </a:r>
            <a:r>
              <a:rPr lang="en-US" altLang="zh-CN"/>
              <a:t>InstructGPT </a:t>
            </a:r>
            <a:r>
              <a:rPr lang="en-US" altLang="zh-CN">
                <a:solidFill>
                  <a:srgbClr val="C00000"/>
                </a:solidFill>
              </a:rPr>
              <a:t>175B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使用的指令微调数据集SUPER-NATURALINSTRUCTIONS包含</a:t>
            </a:r>
            <a:r>
              <a:rPr lang="zh-CN" altLang="en-US">
                <a:solidFill>
                  <a:srgbClr val="C00000"/>
                </a:solidFill>
              </a:rPr>
              <a:t>1616个不同的NLP任务</a:t>
            </a:r>
            <a:r>
              <a:rPr lang="zh-CN" altLang="en-US"/>
              <a:t>，</a:t>
            </a:r>
            <a:r>
              <a:rPr lang="zh-CN" altLang="en-US">
                <a:solidFill>
                  <a:srgbClr val="C00000"/>
                </a:solidFill>
              </a:rPr>
              <a:t>76个</a:t>
            </a:r>
            <a:r>
              <a:rPr lang="zh-CN" altLang="en-US"/>
              <a:t>不同的</a:t>
            </a:r>
            <a:r>
              <a:rPr lang="zh-CN" altLang="en-US">
                <a:solidFill>
                  <a:srgbClr val="C00000"/>
                </a:solidFill>
              </a:rPr>
              <a:t>任务类型</a:t>
            </a:r>
            <a:r>
              <a:rPr lang="zh-CN" altLang="en-US"/>
              <a:t>，</a:t>
            </a:r>
            <a:r>
              <a:rPr lang="en-US" altLang="zh-CN">
                <a:solidFill>
                  <a:srgbClr val="C00000"/>
                </a:solidFill>
              </a:rPr>
              <a:t>33</a:t>
            </a:r>
            <a:r>
              <a:rPr lang="zh-CN" altLang="en-US">
                <a:solidFill>
                  <a:srgbClr val="C00000"/>
                </a:solidFill>
              </a:rPr>
              <a:t>种</a:t>
            </a:r>
            <a:r>
              <a:rPr lang="zh-CN" altLang="en-US"/>
              <a:t>不同的</a:t>
            </a:r>
            <a:r>
              <a:rPr lang="zh-CN" altLang="en-US">
                <a:solidFill>
                  <a:srgbClr val="C00000"/>
                </a:solidFill>
              </a:rPr>
              <a:t>专业领域</a:t>
            </a:r>
            <a:r>
              <a:rPr lang="zh-CN" altLang="en-US"/>
              <a:t>，</a:t>
            </a:r>
            <a:r>
              <a:rPr lang="zh-CN" altLang="en-US">
                <a:solidFill>
                  <a:srgbClr val="C00000"/>
                </a:solidFill>
              </a:rPr>
              <a:t>55种语言</a:t>
            </a:r>
            <a:r>
              <a:rPr lang="en-US" altLang="zh-CN"/>
              <a:t>(</a:t>
            </a:r>
            <a:r>
              <a:rPr lang="zh-CN" altLang="en-US"/>
              <a:t>先前的工作大多都是英文数据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指令模板更加详细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Times New Roman" panose="02020603050405020304" charset="0"/>
                <a:ea typeface="兰亭黑-简 中黑" charset="-122"/>
                <a:cs typeface="Times New Roman" panose="02020603050405020304" charset="0"/>
              </a:rPr>
              <a:t>背景</a:t>
            </a:r>
            <a:endParaRPr kumimoji="1" lang="zh-CN" altLang="en-US" sz="3440" dirty="0">
              <a:solidFill>
                <a:srgbClr val="A51E36"/>
              </a:solidFill>
              <a:latin typeface="Times New Roman" panose="02020603050405020304" charset="0"/>
              <a:ea typeface="兰亭黑-简 中黑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07795" y="2195830"/>
            <a:ext cx="10232390" cy="974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近几年推出的大语言模型，例如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ChatGPT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，拥有十分强大的任务处理能力。</a:t>
            </a:r>
            <a:endParaRPr lang="zh-CN" alt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algn="just">
              <a:lnSpc>
                <a:spcPts val="2200"/>
              </a:lnSpc>
            </a:pPr>
            <a:endParaRPr lang="zh-CN" alt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在常见的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NLP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任务上表现出色</a:t>
            </a:r>
            <a:endParaRPr lang="zh-CN" alt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zh-CN" alt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 algn="just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在模型训练期间没有见过的任务上也能给出令人满意的结果：例如</a:t>
            </a: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让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ChatGPT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伪装成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Linux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终端来执行各种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L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inux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指令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....</a:t>
            </a:r>
            <a:endParaRPr lang="en-US" alt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01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指令微调简介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9240" y="4408805"/>
            <a:ext cx="1494790" cy="1464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2640" y="4408805"/>
            <a:ext cx="2797810" cy="1464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89060" y="4269740"/>
            <a:ext cx="1273810" cy="160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92175" y="114808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Tk-Instruct：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SUPER-NATURALINSTRUCTIONS数据集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19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Tk-Instruct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Super-naturalinstructions: Generalization via declarative instructions on 1600+ tasks</a:t>
            </a:r>
            <a:r>
              <a:rPr>
                <a:sym typeface="+mn-ea"/>
              </a:rPr>
              <a:t>. </a:t>
            </a:r>
            <a:r>
              <a:rPr lang="en-US">
                <a:sym typeface="+mn-ea"/>
              </a:rPr>
              <a:t>EMNLP</a:t>
            </a:r>
            <a:r>
              <a:rPr>
                <a:sym typeface="+mn-ea"/>
              </a:rPr>
              <a:t> 2022 </a:t>
            </a:r>
            <a:endParaRPr>
              <a:sym typeface="+mn-ea"/>
            </a:endParaRPr>
          </a:p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2175" y="1464945"/>
            <a:ext cx="7608570" cy="1404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5675" y="2961005"/>
            <a:ext cx="5297170" cy="328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527165" y="3589020"/>
            <a:ext cx="41128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任务类型的丰富程度远超先前所有工作，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指令涉及的任务数量仅次于</a:t>
            </a:r>
            <a:r>
              <a:rPr lang="en-US" altLang="zh-CN"/>
              <a:t>InstructGPT(InstructGPT</a:t>
            </a:r>
            <a:r>
              <a:rPr lang="zh-CN" altLang="en-US"/>
              <a:t>数据闭源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指令数据具有强的</a:t>
            </a:r>
            <a:r>
              <a:rPr lang="zh-CN" altLang="en-US">
                <a:solidFill>
                  <a:srgbClr val="C00000"/>
                </a:solidFill>
              </a:rPr>
              <a:t>多样性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92175" y="114808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Tk-Instruct：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指令模板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20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Tk-Instruct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Super-naturalinstructions: Generalization via declarative instructions on 1600+ tasks</a:t>
            </a:r>
            <a:r>
              <a:rPr>
                <a:sym typeface="+mn-ea"/>
              </a:rPr>
              <a:t>. </a:t>
            </a:r>
            <a:r>
              <a:rPr lang="en-US">
                <a:sym typeface="+mn-ea"/>
              </a:rPr>
              <a:t>EMNLP</a:t>
            </a:r>
            <a:r>
              <a:rPr>
                <a:sym typeface="+mn-ea"/>
              </a:rPr>
              <a:t> 2022 </a:t>
            </a:r>
            <a:endParaRPr>
              <a:sym typeface="+mn-ea"/>
            </a:endParaRPr>
          </a:p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70" y="2301875"/>
            <a:ext cx="699008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207885" y="2139950"/>
            <a:ext cx="42151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指令模板主要由四部分组成：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任务的完整定义</a:t>
            </a:r>
            <a:r>
              <a:rPr lang="zh-CN" altLang="en-US"/>
              <a:t>。该定义能够指明如何将输入映射到输出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正样例</a:t>
            </a:r>
            <a:r>
              <a:rPr lang="zh-CN" altLang="en-US"/>
              <a:t>。提供一些输入样例及其正确输出，以及每个样例的解释。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负样例</a:t>
            </a:r>
            <a:r>
              <a:rPr lang="zh-CN" altLang="en-US"/>
              <a:t>。提供一些样例输入及其不正确输出，以及每个样例的解释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</a:rPr>
              <a:t>实际的数据实例</a:t>
            </a:r>
            <a:r>
              <a:rPr lang="zh-CN" altLang="en-US"/>
              <a:t>。包含该任务的输入，以及期望的输出。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600" y="5316220"/>
            <a:ext cx="6900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每条指令平均要附带2.8个正样例和2.4个负样例，平均长度为56.6个token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92175" y="114808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Tk-Instruct：实验结果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21/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Tk-Instruct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Super-naturalinstructions: Generalization via declarative instructions on 1600+ tasks</a:t>
            </a:r>
            <a:r>
              <a:rPr>
                <a:sym typeface="+mn-ea"/>
              </a:rPr>
              <a:t>. </a:t>
            </a:r>
            <a:r>
              <a:rPr lang="en-US">
                <a:sym typeface="+mn-ea"/>
              </a:rPr>
              <a:t>EMNLP</a:t>
            </a:r>
            <a:r>
              <a:rPr>
                <a:sym typeface="+mn-ea"/>
              </a:rPr>
              <a:t> 2022 </a:t>
            </a:r>
            <a:endParaRPr>
              <a:sym typeface="+mn-ea"/>
            </a:endParaRP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940" y="1837690"/>
            <a:ext cx="9398000" cy="2933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7280" y="4884420"/>
            <a:ext cx="698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在多个任务上超越了比</a:t>
            </a:r>
            <a:r>
              <a:rPr lang="en-US" altLang="zh-CN"/>
              <a:t> </a:t>
            </a:r>
            <a:r>
              <a:rPr lang="zh-CN" altLang="en-US"/>
              <a:t>它大</a:t>
            </a:r>
            <a:r>
              <a:rPr lang="en-US" altLang="zh-CN"/>
              <a:t>16</a:t>
            </a:r>
            <a:r>
              <a:rPr lang="zh-CN" altLang="en-US"/>
              <a:t>倍的</a:t>
            </a:r>
            <a:r>
              <a:rPr lang="en-US" altLang="zh-CN"/>
              <a:t>InstructGPT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92175" y="114808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Tk-Instruct：指令模板消融实验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22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Tk-Instruct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Super-naturalinstructions: Generalization via declarative instructions on 1600+ tasks</a:t>
            </a:r>
            <a:r>
              <a:rPr>
                <a:sym typeface="+mn-ea"/>
              </a:rPr>
              <a:t>. </a:t>
            </a:r>
            <a:r>
              <a:rPr lang="en-US">
                <a:sym typeface="+mn-ea"/>
              </a:rPr>
              <a:t>EMNLP</a:t>
            </a:r>
            <a:r>
              <a:rPr>
                <a:sym typeface="+mn-ea"/>
              </a:rPr>
              <a:t> 2022 </a:t>
            </a: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4694555"/>
            <a:ext cx="6981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/>
              <a:t>结论：指令模板中包含任务定义以及正样例可以有效提升指令微调的效果，其余部分如负样例、样例解释对效果的提升不大，甚至在模型不够大时降低指令微调的效果。 </a:t>
            </a:r>
            <a:endParaRPr 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0" y="1723390"/>
            <a:ext cx="7551420" cy="2471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：如何以最小的成本构建大量指令数据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23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>
              <a:sym typeface="+mn-ea"/>
            </a:endParaRPr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3545" y="2066290"/>
            <a:ext cx="6226175" cy="340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52335" y="2066290"/>
            <a:ext cx="39223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利用大模型</a:t>
            </a:r>
            <a:r>
              <a:rPr lang="en-US" altLang="zh-CN"/>
              <a:t>(GPT3</a:t>
            </a:r>
            <a:r>
              <a:rPr lang="zh-CN" altLang="en-US"/>
              <a:t>、</a:t>
            </a:r>
            <a:r>
              <a:rPr lang="en-US" altLang="zh-CN"/>
              <a:t>ChatGPT)</a:t>
            </a:r>
            <a:r>
              <a:rPr lang="zh-CN" altLang="en-US"/>
              <a:t>来生成指令数据，以此构建指令微调所需的数据集。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四个步骤：</a:t>
            </a:r>
            <a:endParaRPr lang="zh-CN" altLang="en-US"/>
          </a:p>
          <a:p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指令生成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识别指令任务是否为分类任务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实例生成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过滤低质量数据</a:t>
            </a: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Step1 -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指令生成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24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880" y="2326005"/>
            <a:ext cx="7286625" cy="2206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7670" y="1876425"/>
            <a:ext cx="330009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用175个人工写的任务指令来初始化任务池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每次从任务池随机抽样8个上下文样例</a:t>
            </a:r>
            <a:r>
              <a:rPr lang="en-US" altLang="zh-CN"/>
              <a:t>(</a:t>
            </a:r>
            <a:r>
              <a:rPr lang="zh-CN" altLang="en-US"/>
              <a:t>指令</a:t>
            </a:r>
            <a:r>
              <a:rPr lang="en-US" altLang="zh-CN"/>
              <a:t>)</a:t>
            </a:r>
            <a:r>
              <a:rPr lang="zh-CN" altLang="en-US"/>
              <a:t>，其中6条任务指令是人写的，2条是</a:t>
            </a:r>
            <a:r>
              <a:rPr lang="en-US" altLang="zh-CN"/>
              <a:t>GPT3</a:t>
            </a:r>
            <a:r>
              <a:rPr lang="zh-CN" altLang="en-US"/>
              <a:t>之前生成的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以左图模板形式输入</a:t>
            </a:r>
            <a:r>
              <a:rPr lang="en-US" altLang="zh-CN"/>
              <a:t>GPT3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GPT3会从任务9开始一直生成各种任务指令，直到达到长度限制或达到任务16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Step2 - 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识别指令任务是否为分类任务</a:t>
            </a:r>
            <a:endParaRPr lang="zh-CN" altLang="en-US" sz="3440"/>
          </a:p>
          <a:p>
            <a:pPr>
              <a:lnSpc>
                <a:spcPts val="2600"/>
              </a:lnSpc>
            </a:pP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25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79105" y="2315210"/>
            <a:ext cx="33000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分类任务和非分类任务的</a:t>
            </a:r>
            <a:r>
              <a:rPr lang="zh-CN" altLang="en-US">
                <a:solidFill>
                  <a:srgbClr val="C00000"/>
                </a:solidFill>
              </a:rPr>
              <a:t>指令数据是完全不同</a:t>
            </a:r>
            <a:r>
              <a:rPr lang="zh-CN" altLang="en-US"/>
              <a:t>的，所以需要识别！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采样种子指令中</a:t>
            </a:r>
            <a:r>
              <a:rPr lang="en-US" altLang="zh-CN">
                <a:solidFill>
                  <a:srgbClr val="C00000"/>
                </a:solidFill>
              </a:rPr>
              <a:t>12</a:t>
            </a:r>
            <a:r>
              <a:rPr lang="zh-CN" altLang="en-US">
                <a:solidFill>
                  <a:srgbClr val="C00000"/>
                </a:solidFill>
              </a:rPr>
              <a:t>条分类</a:t>
            </a:r>
            <a:r>
              <a:rPr lang="zh-CN" altLang="en-US"/>
              <a:t>指令和</a:t>
            </a:r>
            <a:r>
              <a:rPr lang="en-US" altLang="zh-CN">
                <a:solidFill>
                  <a:srgbClr val="C00000"/>
                </a:solidFill>
              </a:rPr>
              <a:t>19</a:t>
            </a:r>
            <a:r>
              <a:rPr lang="zh-CN" altLang="en-US">
                <a:solidFill>
                  <a:srgbClr val="C00000"/>
                </a:solidFill>
              </a:rPr>
              <a:t>条非分类</a:t>
            </a:r>
            <a:r>
              <a:rPr lang="zh-CN" altLang="en-US"/>
              <a:t>指令作为</a:t>
            </a:r>
            <a:r>
              <a:rPr lang="en-US" altLang="zh-CN"/>
              <a:t>few shot</a:t>
            </a:r>
            <a:r>
              <a:rPr lang="zh-CN" altLang="en-US"/>
              <a:t>样例，以左图模板形式询问</a:t>
            </a:r>
            <a:r>
              <a:rPr lang="en-US" altLang="zh-CN"/>
              <a:t>GPT3 Step1</a:t>
            </a:r>
            <a:r>
              <a:rPr lang="zh-CN" altLang="en-US"/>
              <a:t>生成的任务是否是分类任务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405" y="2116455"/>
            <a:ext cx="7334250" cy="1948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3991610"/>
            <a:ext cx="7106920" cy="1666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Step3 -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实例生成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(Input/Output)</a:t>
            </a:r>
            <a:endParaRPr lang="zh-CN" altLang="en-US" sz="3440"/>
          </a:p>
          <a:p>
            <a:pPr>
              <a:lnSpc>
                <a:spcPts val="2600"/>
              </a:lnSpc>
            </a:pP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26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3400" y="1628140"/>
            <a:ext cx="43910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对于分类任务：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“</a:t>
            </a:r>
            <a:r>
              <a:rPr lang="zh-CN" altLang="en-US"/>
              <a:t>输出优先</a:t>
            </a:r>
            <a:r>
              <a:rPr lang="en-US" altLang="zh-CN"/>
              <a:t>”</a:t>
            </a:r>
            <a:r>
              <a:rPr lang="zh-CN" altLang="en-US"/>
              <a:t>的策略，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即先根据指令生成</a:t>
            </a:r>
            <a:r>
              <a:rPr lang="zh-CN" altLang="en-US">
                <a:solidFill>
                  <a:srgbClr val="C00000"/>
                </a:solidFill>
              </a:rPr>
              <a:t>所有可能的输出标签</a:t>
            </a:r>
            <a:r>
              <a:rPr lang="zh-CN" altLang="en-US"/>
              <a:t>，最后</a:t>
            </a:r>
            <a:r>
              <a:rPr lang="zh-CN" altLang="en-US">
                <a:solidFill>
                  <a:srgbClr val="C00000"/>
                </a:solidFill>
              </a:rPr>
              <a:t>对每个标签生成</a:t>
            </a:r>
            <a:r>
              <a:rPr lang="zh-CN" altLang="en-US"/>
              <a:t>对应的输入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原因：对于分类任务，如果先根据指令生成输入，可能因为输入</a:t>
            </a:r>
            <a:r>
              <a:rPr lang="zh-CN" altLang="en-US">
                <a:solidFill>
                  <a:srgbClr val="C00000"/>
                </a:solidFill>
              </a:rPr>
              <a:t>太过偏向于某个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标签</a:t>
            </a:r>
            <a:r>
              <a:rPr lang="zh-CN" altLang="en-US"/>
              <a:t>，使得生成的</a:t>
            </a:r>
            <a:r>
              <a:rPr lang="zh-CN" altLang="en-US">
                <a:solidFill>
                  <a:srgbClr val="C00000"/>
                </a:solidFill>
              </a:rPr>
              <a:t>数据不平衡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9355" y="1637030"/>
            <a:ext cx="5996940" cy="2864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9355" y="4501515"/>
            <a:ext cx="5888355" cy="175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Step3 -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实例生成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(Input/Output)</a:t>
            </a:r>
            <a:endParaRPr lang="zh-CN" altLang="en-US" sz="3440"/>
          </a:p>
          <a:p>
            <a:pPr>
              <a:lnSpc>
                <a:spcPts val="2600"/>
              </a:lnSpc>
            </a:pP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27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2465" y="2212975"/>
            <a:ext cx="43910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对于非分类任务：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“</a:t>
            </a:r>
            <a:r>
              <a:rPr lang="zh-CN" altLang="en-US"/>
              <a:t>输入优先</a:t>
            </a:r>
            <a:r>
              <a:rPr lang="en-US" altLang="zh-CN"/>
              <a:t>”</a:t>
            </a:r>
            <a:r>
              <a:rPr lang="zh-CN" altLang="en-US"/>
              <a:t>的策略，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即根据指令先生成输入，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再根据输入生成输出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25875" y="1810385"/>
            <a:ext cx="7230745" cy="174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5270" y="3554730"/>
            <a:ext cx="6941185" cy="224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Step4 - </a:t>
            </a:r>
            <a:r>
              <a:rPr kumimoji="1" 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过滤低质量数据</a:t>
            </a:r>
            <a:endParaRPr lang="zh-CN" altLang="en-US" sz="3440"/>
          </a:p>
          <a:p>
            <a:pPr>
              <a:lnSpc>
                <a:spcPts val="2600"/>
              </a:lnSpc>
            </a:pP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28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9940" y="1840230"/>
            <a:ext cx="8721725" cy="3239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三类低质量数据：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过滤与现有指令ROUGE-L大于0.7的指令（涉及的任务基本重复）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过滤含有特定关键词(images、pictures、graphs)的任务指令，这些任务指令本身无法被语言模型处理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过滤掉完全相同的实例或者输入相同输出不同的指令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345" y="5316220"/>
            <a:ext cx="829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最终可以得到将近</a:t>
            </a:r>
            <a:r>
              <a:rPr lang="en-US" altLang="zh-CN"/>
              <a:t>52K</a:t>
            </a:r>
            <a:r>
              <a:rPr lang="zh-CN" altLang="en-US"/>
              <a:t>条指令数据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动机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14120" y="2580005"/>
            <a:ext cx="4054475" cy="1830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>
              <a:lnSpc>
                <a:spcPts val="2200"/>
              </a:lnSpc>
            </a:pP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先前的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GPT3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与现在的大模型相比，其在各个任务上的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few shot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能力虽然非常强，但是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zero shot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能力就远远不足了，尤其是在模型训练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/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预训练期间完全没见过的任务上。</a:t>
            </a:r>
            <a:endParaRPr lang="en-US" alt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02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指令微调简介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4085" y="1252855"/>
            <a:ext cx="5778500" cy="3880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14120" y="4410075"/>
            <a:ext cx="417131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关键原因：</a:t>
            </a:r>
            <a:endParaRPr 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仅仅通过预训练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+Prompt</a:t>
            </a: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，难以让模型学会如何去理解并遵循指令，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Prompt</a:t>
            </a: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本质上还是激发语言模型的补全能力，利用预训练知识去做填空和生成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(Language Modeling)</a:t>
            </a:r>
            <a:r>
              <a:rPr 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。</a:t>
            </a:r>
            <a:endParaRPr 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2465" y="1103630"/>
            <a:ext cx="14357985" cy="90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Self-Instruct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</a:t>
            </a:r>
            <a:r>
              <a:rPr kumimoji="1" 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实验结果</a:t>
            </a:r>
            <a:endParaRPr lang="zh-CN" altLang="en-US" sz="3440"/>
          </a:p>
          <a:p>
            <a:pPr>
              <a:lnSpc>
                <a:spcPts val="2600"/>
              </a:lnSpc>
            </a:pP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29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Self-Instruct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Self-instruct: Aligning language model with self generated instructions</a:t>
            </a:r>
            <a:r>
              <a:rPr>
                <a:sym typeface="+mn-ea"/>
              </a:rPr>
              <a:t>. arXiv:2212.10560.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0895" y="1692910"/>
            <a:ext cx="4949190" cy="31705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1490" y="3070225"/>
            <a:ext cx="3483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Self-Instruct</a:t>
            </a:r>
            <a:r>
              <a:rPr lang="zh-CN" altLang="en-US"/>
              <a:t>的</a:t>
            </a:r>
            <a:r>
              <a:rPr lang="en-US" altLang="zh-CN"/>
              <a:t>GPT3</a:t>
            </a:r>
            <a:r>
              <a:rPr lang="zh-CN" altLang="en-US"/>
              <a:t>在未知任务上的</a:t>
            </a:r>
            <a:r>
              <a:rPr lang="en-US" altLang="zh-CN"/>
              <a:t>zero-shot</a:t>
            </a:r>
            <a:r>
              <a:rPr lang="zh-CN" altLang="en-US"/>
              <a:t>能力逼近</a:t>
            </a:r>
            <a:r>
              <a:rPr lang="en-US" altLang="zh-CN"/>
              <a:t>Instruct-GPT</a:t>
            </a:r>
            <a:r>
              <a:rPr lang="zh-CN" altLang="en-US"/>
              <a:t>，但是</a:t>
            </a:r>
            <a:r>
              <a:rPr lang="zh-CN" altLang="en-US">
                <a:solidFill>
                  <a:srgbClr val="C00000"/>
                </a:solidFill>
              </a:rPr>
              <a:t>节约了大量的标注成本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0425" y="1215250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HuaTuo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：医学垂直领域大模型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(7B)</a:t>
            </a:r>
            <a:endParaRPr kumimoji="1" lang="en-US" alt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30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Huatuo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HuaTuo (华驼): Tuning LLaMA Model with Chinese Medical Knowledge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135" y="2038985"/>
            <a:ext cx="5848350" cy="2959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13270" y="2312035"/>
            <a:ext cx="42367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动机：</a:t>
            </a:r>
            <a:endParaRPr lang="zh-CN" altLang="en-US"/>
          </a:p>
          <a:p>
            <a:pPr indent="457200"/>
            <a:r>
              <a:rPr lang="zh-CN" altLang="en-US"/>
              <a:t>大模型</a:t>
            </a:r>
            <a:r>
              <a:rPr lang="zh-CN" altLang="en-US">
                <a:solidFill>
                  <a:srgbClr val="C00000"/>
                </a:solidFill>
              </a:rPr>
              <a:t>缺乏专业领域</a:t>
            </a:r>
            <a:r>
              <a:rPr lang="zh-CN" altLang="en-US"/>
              <a:t>的知识，导致</a:t>
            </a:r>
            <a:endParaRPr lang="zh-CN" altLang="en-US"/>
          </a:p>
          <a:p>
            <a:r>
              <a:rPr lang="zh-CN" altLang="en-US"/>
              <a:t>在医疗诊断、药物推荐、医疗建议和潜在危险病人识别等任务上做的并不好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思路：</a:t>
            </a:r>
            <a:endParaRPr lang="zh-CN" altLang="en-US"/>
          </a:p>
          <a:p>
            <a:pPr indent="457200"/>
            <a:r>
              <a:rPr lang="zh-CN" altLang="en-US"/>
              <a:t>利用</a:t>
            </a:r>
            <a:r>
              <a:rPr lang="en-US" altLang="zh-CN">
                <a:solidFill>
                  <a:srgbClr val="C00000"/>
                </a:solidFill>
              </a:rPr>
              <a:t>Self-Instruct</a:t>
            </a:r>
            <a:r>
              <a:rPr lang="zh-CN" altLang="en-US"/>
              <a:t>的思想，使用中文医学</a:t>
            </a:r>
            <a:r>
              <a:rPr lang="zh-CN" altLang="en-US">
                <a:solidFill>
                  <a:srgbClr val="C00000"/>
                </a:solidFill>
              </a:rPr>
              <a:t>知识图谱</a:t>
            </a:r>
            <a:r>
              <a:rPr lang="zh-CN" altLang="en-US"/>
              <a:t>CMeKG和</a:t>
            </a:r>
            <a:r>
              <a:rPr lang="zh-CN" altLang="en-US">
                <a:solidFill>
                  <a:srgbClr val="C00000"/>
                </a:solidFill>
              </a:rPr>
              <a:t>医学文献</a:t>
            </a:r>
            <a:r>
              <a:rPr lang="zh-CN" altLang="en-US"/>
              <a:t>，通过</a:t>
            </a:r>
            <a:r>
              <a:rPr lang="en-US" altLang="zh-CN">
                <a:solidFill>
                  <a:srgbClr val="C00000"/>
                </a:solidFill>
              </a:rPr>
              <a:t>ChatGPT</a:t>
            </a:r>
            <a:r>
              <a:rPr lang="zh-CN" altLang="en-US">
                <a:solidFill>
                  <a:srgbClr val="C00000"/>
                </a:solidFill>
              </a:rPr>
              <a:t>生成约</a:t>
            </a:r>
            <a:r>
              <a:rPr lang="en-US" altLang="zh-CN">
                <a:solidFill>
                  <a:srgbClr val="C00000"/>
                </a:solidFill>
              </a:rPr>
              <a:t>8000</a:t>
            </a:r>
            <a:r>
              <a:rPr lang="zh-CN" altLang="en-US">
                <a:solidFill>
                  <a:srgbClr val="C00000"/>
                </a:solidFill>
              </a:rPr>
              <a:t>条指令数据</a:t>
            </a:r>
            <a:r>
              <a:rPr lang="zh-CN" altLang="en-US"/>
              <a:t>，用于</a:t>
            </a:r>
            <a:r>
              <a:rPr lang="en-US" altLang="zh-CN"/>
              <a:t>LLaMA(7B)</a:t>
            </a:r>
            <a:r>
              <a:rPr lang="zh-CN" altLang="en-US"/>
              <a:t>的指令微调。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1360" y="101268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HuaTuo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：数据样例</a:t>
            </a:r>
            <a:endParaRPr kumimoji="1" 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31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HuaTuo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HuaTuo (华驼): Tuning LLaMA Model with Chinese Medical Knowledge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41235" y="898525"/>
            <a:ext cx="4425950" cy="5724525"/>
          </a:xfrm>
          <a:prstGeom prst="rect">
            <a:avLst/>
          </a:prstGeom>
        </p:spPr>
      </p:pic>
      <p:pic>
        <p:nvPicPr>
          <p:cNvPr id="120" name="图片 11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5375" y="1935480"/>
            <a:ext cx="5000625" cy="3843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1360" y="101268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HuaTuo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：实验结果</a:t>
            </a:r>
            <a:endParaRPr kumimoji="1" lang="zh-CN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32 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HuaTuo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613918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HuaTuo (华驼): Tuning LLaMA Model with Chinese Medical Knowledge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730" y="2391410"/>
            <a:ext cx="6794500" cy="2901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22210" y="2195195"/>
            <a:ext cx="32492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Safety: </a:t>
            </a:r>
            <a:r>
              <a:rPr lang="zh-CN" altLang="en-US"/>
              <a:t>生成结果是否会误导患者以危害其健康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Usability: </a:t>
            </a:r>
            <a:r>
              <a:rPr lang="zh-CN" altLang="en-US"/>
              <a:t>生成结果是否反映了医学专业知识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Smoothness: </a:t>
            </a:r>
            <a:r>
              <a:rPr lang="zh-CN" altLang="en-US"/>
              <a:t>生成的结果是否通顺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</a:t>
            </a:r>
            <a:r>
              <a:rPr lang="en-US" altLang="zh-CN"/>
              <a:t>HuaTuo</a:t>
            </a:r>
            <a:r>
              <a:rPr lang="zh-CN" altLang="en-US"/>
              <a:t>仅牺牲了一点</a:t>
            </a:r>
            <a:r>
              <a:rPr lang="en-US" altLang="zh-CN"/>
              <a:t>Safety</a:t>
            </a:r>
            <a:r>
              <a:rPr lang="zh-CN" altLang="en-US"/>
              <a:t>，但大大提高了</a:t>
            </a:r>
            <a:r>
              <a:rPr lang="en-US" altLang="zh-CN"/>
              <a:t>Usability</a:t>
            </a:r>
            <a:r>
              <a:rPr lang="zh-CN" altLang="en-US"/>
              <a:t>和</a:t>
            </a:r>
            <a:r>
              <a:rPr lang="en-US" altLang="zh-CN"/>
              <a:t>Smoothness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90090" y="107618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未来方向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33/ 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325" i="1" dirty="0" smtClean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未来方向</a:t>
            </a:r>
            <a:endParaRPr kumimoji="1" lang="zh-CN" altLang="en-US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0170" y="1851025"/>
            <a:ext cx="9001125" cy="2870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构造更具专业性、事实性的指令数据，提升大模型在专业领域上的处理能力。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探究更节约成本、质量更高、任务更多样的指令数据构造方法。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进一步探索指令微调的上限以及下限</a:t>
            </a:r>
            <a:r>
              <a:rPr lang="en-US" altLang="zh-CN"/>
              <a:t>(</a:t>
            </a:r>
            <a:r>
              <a:rPr lang="zh-CN" altLang="en-US"/>
              <a:t>小模型是否可用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9" y="0"/>
            <a:ext cx="12094102" cy="68571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42507" y="3229278"/>
            <a:ext cx="7261466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en-US" altLang="zh-CN" sz="5290" dirty="0" smtClean="0">
                <a:solidFill>
                  <a:srgbClr val="A51E36"/>
                </a:solidFill>
                <a:latin typeface="Geometria" panose="020B0503020204020204" charset="0"/>
                <a:ea typeface="+mj-ea"/>
                <a:cs typeface="Gotham Bold" charset="0"/>
              </a:rPr>
              <a:t>THANKS</a:t>
            </a:r>
            <a:endParaRPr kumimoji="1" lang="en-US" altLang="zh-CN" sz="5290" dirty="0">
              <a:solidFill>
                <a:srgbClr val="A51E36"/>
              </a:solidFill>
              <a:latin typeface="Geometria" panose="020B0503020204020204" charset="0"/>
              <a:ea typeface="+mj-ea"/>
              <a:cs typeface="Gotham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20826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动机：如何激发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LM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对指令的理解能力？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850" y="2580005"/>
            <a:ext cx="4817745" cy="1830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>
              <a:lnSpc>
                <a:spcPts val="2200"/>
              </a:lnSpc>
            </a:pPr>
            <a:endParaRPr 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03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zh-CN" altLang="en-US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</a:rPr>
              <a:t>指令微调简介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120" y="1694815"/>
            <a:ext cx="10069195" cy="1156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指令微调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(Instruction Tuning)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：使用按</a:t>
            </a:r>
            <a:r>
              <a:rPr lang="zh-CN" altLang="en-US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自然语言指令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的形式描述的</a:t>
            </a:r>
            <a:r>
              <a:rPr lang="zh-CN" altLang="en-US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不同任务的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数据对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  <a:sym typeface="+mn-ea"/>
              </a:rPr>
              <a:t>预训练语言模型进行</a:t>
            </a:r>
            <a:r>
              <a:rPr lang="zh-CN" altLang="en-US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微调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，以此激活大语言模型已有的指令理解能力，可以在</a:t>
            </a:r>
            <a:r>
              <a:rPr lang="zh-CN" altLang="en-US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未知</a:t>
            </a:r>
            <a:r>
              <a:rPr lang="zh-CN" altLang="en-US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任务</a:t>
            </a:r>
            <a:r>
              <a:rPr lang="en-US" altLang="zh-CN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(unseen tasks)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上展现出色的</a:t>
            </a:r>
            <a:r>
              <a:rPr lang="en-US" altLang="zh-CN" sz="1850" dirty="0">
                <a:solidFill>
                  <a:srgbClr val="C00000"/>
                </a:solidFill>
                <a:latin typeface="兰亭黑-简 纤黑" charset="-122"/>
                <a:ea typeface="兰亭黑-简 纤黑" charset="-122"/>
              </a:rPr>
              <a:t>zero-shot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能力。</a:t>
            </a:r>
            <a:endParaRPr lang="zh-CN" altLang="en-US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eg. 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中译英翻译任务：输入：我很好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 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输出：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I’m fine</a:t>
            </a:r>
            <a:endParaRPr lang="en-US" alt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   -&gt; 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指令数据形式：输入：将中文句子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“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我很好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”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翻译成英文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 </a:t>
            </a:r>
            <a:r>
              <a:rPr lang="zh-CN" altLang="en-US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输出：</a:t>
            </a: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I’m fine</a:t>
            </a:r>
            <a:endParaRPr lang="en-US" alt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50" dirty="0">
                <a:solidFill>
                  <a:srgbClr val="6C6E70"/>
                </a:solidFill>
                <a:latin typeface="兰亭黑-简 纤黑" charset="-122"/>
                <a:ea typeface="兰亭黑-简 纤黑" charset="-122"/>
              </a:rPr>
              <a:t>Instruction Tuning ≈ In-Context Learning + Multi-Task Learning</a:t>
            </a:r>
            <a:endParaRPr lang="en-US" altLang="zh-CN" sz="1850" dirty="0">
              <a:solidFill>
                <a:srgbClr val="6C6E70"/>
              </a:solidFill>
              <a:latin typeface="兰亭黑-简 纤黑" charset="-122"/>
              <a:ea typeface="兰亭黑-简 纤黑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4575" y="3620135"/>
            <a:ext cx="8719820" cy="2731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14120" y="635127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  <a:sym typeface="+mn-ea"/>
              </a:rPr>
              <a:t>(FLAN)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整体流程</a:t>
            </a:r>
            <a:r>
              <a:rPr kumimoji="1" 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</a:t>
            </a:r>
            <a:endParaRPr kumimoji="1" 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04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  <a:p>
            <a:pPr algn="r">
              <a:lnSpc>
                <a:spcPts val="1000"/>
              </a:lnSpc>
            </a:pP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4120" y="6351270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1745" y="1947545"/>
            <a:ext cx="6739890" cy="3156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7150" y="5111115"/>
            <a:ext cx="4923790" cy="1240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51850" y="2414270"/>
            <a:ext cx="34982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zh-CN" altLang="en-US">
                <a:solidFill>
                  <a:schemeClr val="tx1"/>
                </a:solidFill>
              </a:rPr>
              <a:t>LaMDA-PT</a:t>
            </a:r>
            <a:r>
              <a:rPr lang="en-US" altLang="zh-CN">
                <a:solidFill>
                  <a:srgbClr val="C00000"/>
                </a:solidFill>
              </a:rPr>
              <a:t>(137B decoder-only)</a:t>
            </a:r>
            <a:r>
              <a:rPr lang="zh-CN" altLang="en-US"/>
              <a:t>进行</a:t>
            </a:r>
            <a:r>
              <a:rPr lang="zh-CN" altLang="en-US">
                <a:solidFill>
                  <a:srgbClr val="C00000"/>
                </a:solidFill>
              </a:rPr>
              <a:t>指令微调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FLAN</a:t>
            </a:r>
            <a:r>
              <a:rPr lang="zh-CN" altLang="en-US"/>
              <a:t>在</a:t>
            </a:r>
            <a:r>
              <a:rPr lang="en-US" altLang="zh-CN"/>
              <a:t>unseen tasks</a:t>
            </a:r>
            <a:r>
              <a:rPr lang="zh-CN" altLang="en-US"/>
              <a:t>上的</a:t>
            </a:r>
            <a:r>
              <a:rPr lang="en-US" altLang="zh-CN"/>
              <a:t>zero-shot</a:t>
            </a:r>
            <a:r>
              <a:rPr lang="zh-CN" altLang="en-US"/>
              <a:t>表现远超</a:t>
            </a:r>
            <a:r>
              <a:rPr lang="en-US" altLang="zh-CN"/>
              <a:t>GPT3</a:t>
            </a:r>
            <a:r>
              <a:rPr lang="zh-CN" altLang="en-US"/>
              <a:t>的</a:t>
            </a:r>
            <a:r>
              <a:rPr lang="en-US" altLang="zh-CN"/>
              <a:t>zero-shot</a:t>
            </a:r>
            <a:r>
              <a:rPr lang="zh-CN" altLang="en-US"/>
              <a:t>表现，甚至比</a:t>
            </a:r>
            <a:r>
              <a:rPr lang="en-US" altLang="zh-CN"/>
              <a:t>GPT3</a:t>
            </a:r>
            <a:r>
              <a:rPr lang="zh-CN" altLang="en-US"/>
              <a:t>的</a:t>
            </a:r>
            <a:r>
              <a:rPr lang="en-US" altLang="zh-CN"/>
              <a:t>few-shot</a:t>
            </a:r>
            <a:r>
              <a:rPr lang="zh-CN" altLang="en-US"/>
              <a:t>表现得更好。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3600" y="1566405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(FLAN):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指令数据集与任务组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05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600960"/>
            <a:ext cx="7901940" cy="301942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81060" y="2600960"/>
            <a:ext cx="33445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62</a:t>
            </a:r>
            <a:r>
              <a:rPr lang="zh-CN" altLang="en-US"/>
              <a:t>个</a:t>
            </a:r>
            <a:r>
              <a:rPr lang="en-US" altLang="zh-CN"/>
              <a:t>Tensorflow</a:t>
            </a:r>
            <a:r>
              <a:rPr lang="zh-CN" altLang="en-US"/>
              <a:t>现有的文本数据集，通过</a:t>
            </a:r>
            <a:r>
              <a:rPr lang="zh-CN" altLang="en-US">
                <a:solidFill>
                  <a:srgbClr val="C00000"/>
                </a:solidFill>
              </a:rPr>
              <a:t>人工模板</a:t>
            </a:r>
            <a:r>
              <a:rPr lang="zh-CN" altLang="en-US">
                <a:solidFill>
                  <a:schemeClr val="tx1"/>
                </a:solidFill>
              </a:rPr>
              <a:t>转化成指令数据集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按任务类型</a:t>
            </a:r>
            <a:r>
              <a:rPr lang="en-US" altLang="zh-CN"/>
              <a:t>(task type)</a:t>
            </a:r>
            <a:r>
              <a:rPr lang="zh-CN" altLang="en-US"/>
              <a:t>分成</a:t>
            </a:r>
            <a:r>
              <a:rPr lang="en-US" altLang="zh-CN"/>
              <a:t>12</a:t>
            </a:r>
            <a:r>
              <a:rPr lang="zh-CN" altLang="en-US"/>
              <a:t>个任务组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指令微调时保留一个</a:t>
            </a:r>
            <a:r>
              <a:rPr lang="zh-CN" altLang="en-US">
                <a:solidFill>
                  <a:srgbClr val="C00000"/>
                </a:solidFill>
              </a:rPr>
              <a:t>留出任务组</a:t>
            </a:r>
            <a:r>
              <a:rPr lang="en-US" altLang="zh-CN">
                <a:solidFill>
                  <a:srgbClr val="C00000"/>
                </a:solidFill>
              </a:rPr>
              <a:t>(held-out task cluster)</a:t>
            </a:r>
            <a:r>
              <a:rPr lang="zh-CN" altLang="en-US">
                <a:solidFill>
                  <a:schemeClr val="tx1"/>
                </a:solidFill>
              </a:rPr>
              <a:t>对模型进行评估</a:t>
            </a:r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模型训练期间没见过的任务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zh-CN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其余任务组数据按比例混合后用于指令微调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06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0210" y="2185035"/>
            <a:ext cx="7654925" cy="31216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33600" y="1288910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(FLAN):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指令模板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98180" y="1664335"/>
            <a:ext cx="351980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对每一个数据集，人工设计</a:t>
            </a:r>
            <a:r>
              <a:rPr lang="en-US" altLang="zh-CN">
                <a:solidFill>
                  <a:srgbClr val="C00000"/>
                </a:solidFill>
              </a:rPr>
              <a:t>10</a:t>
            </a:r>
            <a:r>
              <a:rPr lang="zh-CN" altLang="en-US">
                <a:solidFill>
                  <a:srgbClr val="C00000"/>
                </a:solidFill>
              </a:rPr>
              <a:t>个不同模板</a:t>
            </a:r>
            <a:r>
              <a:rPr lang="zh-CN" altLang="en-US"/>
              <a:t>来描述当前数据集要做的任务，共计</a:t>
            </a:r>
            <a:r>
              <a:rPr lang="en-US" altLang="zh-CN">
                <a:solidFill>
                  <a:srgbClr val="C00000"/>
                </a:solidFill>
              </a:rPr>
              <a:t>620</a:t>
            </a:r>
            <a:r>
              <a:rPr lang="zh-CN" altLang="en-US">
                <a:solidFill>
                  <a:srgbClr val="C00000"/>
                </a:solidFill>
              </a:rPr>
              <a:t>个模板</a:t>
            </a:r>
            <a:endParaRPr lang="zh-CN" altLang="en-US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其中包含</a:t>
            </a:r>
            <a:r>
              <a:rPr lang="en-US" altLang="zh-CN">
                <a:solidFill>
                  <a:srgbClr val="C00000"/>
                </a:solidFill>
              </a:rPr>
              <a:t>3</a:t>
            </a:r>
            <a:r>
              <a:rPr lang="zh-CN" altLang="en-US">
                <a:solidFill>
                  <a:srgbClr val="C00000"/>
                </a:solidFill>
              </a:rPr>
              <a:t>个模板</a:t>
            </a:r>
            <a:r>
              <a:rPr lang="zh-CN" altLang="en-US"/>
              <a:t>，对</a:t>
            </a:r>
            <a:r>
              <a:rPr lang="zh-CN" altLang="en-US">
                <a:solidFill>
                  <a:srgbClr val="C00000"/>
                </a:solidFill>
              </a:rPr>
              <a:t>原始任务进行改造</a:t>
            </a:r>
            <a:r>
              <a:rPr lang="zh-CN" altLang="en-US"/>
              <a:t>：</a:t>
            </a:r>
            <a:r>
              <a:rPr lang="en-US" altLang="zh-CN"/>
              <a:t>eg. QA</a:t>
            </a:r>
            <a:r>
              <a:rPr lang="zh-CN" altLang="en-US"/>
              <a:t>任务改造为根据回答生成合理的提问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</a:t>
            </a:r>
            <a:r>
              <a:rPr lang="zh-CN" altLang="en-US">
                <a:solidFill>
                  <a:srgbClr val="C00000"/>
                </a:solidFill>
              </a:rPr>
              <a:t>分类任务</a:t>
            </a:r>
            <a:r>
              <a:rPr lang="en-US" altLang="zh-CN"/>
              <a:t>, </a:t>
            </a:r>
            <a:r>
              <a:rPr lang="zh-CN" altLang="en-US"/>
              <a:t>需要在模板末尾加上</a:t>
            </a:r>
            <a:r>
              <a:rPr lang="en-US" altLang="zh-CN">
                <a:solidFill>
                  <a:srgbClr val="C00000"/>
                </a:solidFill>
              </a:rPr>
              <a:t>Options</a:t>
            </a:r>
            <a:r>
              <a:rPr lang="zh-CN" altLang="en-US"/>
              <a:t>后缀，并附上输出的</a:t>
            </a:r>
            <a:r>
              <a:rPr lang="zh-CN" altLang="en-US">
                <a:solidFill>
                  <a:srgbClr val="C00000"/>
                </a:solidFill>
              </a:rPr>
              <a:t>可选类别</a:t>
            </a:r>
            <a:r>
              <a:rPr lang="zh-CN" altLang="en-US"/>
              <a:t>列表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数据集的</a:t>
            </a:r>
            <a:r>
              <a:rPr lang="zh-CN" altLang="en-US">
                <a:solidFill>
                  <a:srgbClr val="C00000"/>
                </a:solidFill>
              </a:rPr>
              <a:t>每个样本</a:t>
            </a:r>
            <a:r>
              <a:rPr lang="zh-CN" altLang="en-US"/>
              <a:t>随机抽一个</a:t>
            </a:r>
            <a:r>
              <a:rPr lang="zh-CN" altLang="en-US">
                <a:solidFill>
                  <a:srgbClr val="C00000"/>
                </a:solidFill>
              </a:rPr>
              <a:t>该数据集的模板</a:t>
            </a:r>
            <a:r>
              <a:rPr lang="zh-CN" altLang="en-US"/>
              <a:t>做格式化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36115" y="1090790"/>
            <a:ext cx="9330291" cy="42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(FLAN)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：实验结果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07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9395" y="1624965"/>
            <a:ext cx="5563870" cy="3802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06745" y="3009900"/>
            <a:ext cx="6165215" cy="22459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2520" y="5579745"/>
            <a:ext cx="1069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FLAN</a:t>
            </a:r>
            <a:r>
              <a:rPr lang="zh-CN" altLang="en-US"/>
              <a:t>在四个留出任务上的表现超过规模更大的</a:t>
            </a:r>
            <a:r>
              <a:rPr lang="en-US" altLang="zh-CN"/>
              <a:t>GPT3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在指令数据的基础上加入</a:t>
            </a:r>
            <a:r>
              <a:rPr lang="en-US" altLang="zh-CN"/>
              <a:t>few-shot</a:t>
            </a:r>
            <a:r>
              <a:rPr lang="zh-CN" altLang="en-US"/>
              <a:t>样例能进一步提升模型的效果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0655" y="1089660"/>
            <a:ext cx="12074525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指令微调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(FLAN)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：消融</a:t>
            </a:r>
            <a:r>
              <a:rPr kumimoji="1" lang="en-US" altLang="zh-CN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- </a:t>
            </a:r>
            <a:r>
              <a:rPr kumimoji="1" lang="zh-CN" altLang="en-US" sz="344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任务数量、模型大小的影响</a:t>
            </a:r>
            <a:endParaRPr kumimoji="1" lang="zh-CN" altLang="en-US" sz="344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5483" y="679383"/>
            <a:ext cx="1167241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</a:rPr>
              <a:t>08 / </a:t>
            </a:r>
            <a:r>
              <a:rPr kumimoji="1" lang="en-US" altLang="zh-CN" sz="1325" i="1" dirty="0" smtClean="0">
                <a:solidFill>
                  <a:srgbClr val="9E9FA0"/>
                </a:solidFill>
                <a:latin typeface="Geometria-Italic" panose="020B0503020204090204" charset="0"/>
                <a:ea typeface="+mj-ea"/>
                <a:cs typeface="Geometria-Italic" panose="020B0503020204090204" charset="0"/>
                <a:sym typeface="+mn-ea"/>
              </a:rPr>
              <a:t>33</a:t>
            </a:r>
            <a:endParaRPr kumimoji="1" lang="en-US" altLang="zh-CN" sz="1325" i="1" dirty="0" smtClean="0">
              <a:solidFill>
                <a:srgbClr val="9E9FA0"/>
              </a:solidFill>
              <a:latin typeface="Geometria-Italic" panose="020B0503020204090204" charset="0"/>
              <a:ea typeface="+mj-ea"/>
              <a:cs typeface="Geometria-Italic" panose="020B050302020409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877" y="679383"/>
            <a:ext cx="2891358" cy="21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kumimoji="1" lang="en-US" altLang="zh-CN" sz="1325" i="1" dirty="0">
                <a:solidFill>
                  <a:srgbClr val="9E9FA0"/>
                </a:solidFill>
                <a:latin typeface="方正兰亭细黑_GBK" charset="-122"/>
                <a:ea typeface="方正兰亭细黑_GBK" charset="-122"/>
                <a:cs typeface="Gotham Bold" charset="0"/>
                <a:sym typeface="+mn-ea"/>
              </a:rPr>
              <a:t>FLAN</a:t>
            </a:r>
            <a:endParaRPr kumimoji="1" lang="en-US" altLang="zh-CN" sz="1325" i="1" dirty="0" smtClean="0">
              <a:solidFill>
                <a:srgbClr val="9E9FA0"/>
              </a:solidFill>
              <a:latin typeface="方正兰亭细黑_GBK" charset="-122"/>
              <a:ea typeface="方正兰亭细黑_GBK" charset="-122"/>
              <a:cs typeface="Gotham Bold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8860" y="1490345"/>
            <a:ext cx="4117975" cy="2633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7330" y="1535430"/>
            <a:ext cx="3740150" cy="25895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38860" y="6229985"/>
            <a:ext cx="11153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Finetuned language models are zero-shot learners. ICLR 2022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8070" y="4159885"/>
            <a:ext cx="82397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任务数量越多，指令微调效果越好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模型越大，指令微调效果越好，然而</a:t>
            </a:r>
            <a:r>
              <a:rPr lang="en-US" altLang="zh-CN">
                <a:solidFill>
                  <a:srgbClr val="C00000"/>
                </a:solidFill>
              </a:rPr>
              <a:t>8B</a:t>
            </a:r>
            <a:r>
              <a:rPr lang="zh-CN" altLang="en-US">
                <a:solidFill>
                  <a:srgbClr val="C00000"/>
                </a:solidFill>
              </a:rPr>
              <a:t>以下</a:t>
            </a:r>
            <a:r>
              <a:rPr lang="zh-CN" altLang="en-US"/>
              <a:t>的模型指令微调反而让</a:t>
            </a:r>
            <a:r>
              <a:rPr lang="zh-CN" altLang="en-US">
                <a:solidFill>
                  <a:srgbClr val="C00000"/>
                </a:solidFill>
              </a:rPr>
              <a:t>效果更差</a:t>
            </a:r>
            <a:r>
              <a:rPr lang="zh-CN" altLang="en-US"/>
              <a:t>了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可能原因：</a:t>
            </a:r>
            <a:r>
              <a:rPr lang="zh-CN" altLang="en-US">
                <a:solidFill>
                  <a:srgbClr val="C00000"/>
                </a:solidFill>
              </a:rPr>
              <a:t>小模型</a:t>
            </a:r>
            <a:r>
              <a:rPr lang="zh-CN" altLang="en-US"/>
              <a:t>学习约40个任务已经</a:t>
            </a:r>
            <a:r>
              <a:rPr lang="zh-CN" altLang="en-US">
                <a:solidFill>
                  <a:srgbClr val="C00000"/>
                </a:solidFill>
              </a:rPr>
              <a:t>填满了整个模型的容量</a:t>
            </a:r>
            <a:r>
              <a:rPr lang="zh-CN" altLang="en-US"/>
              <a:t>，导致在新任务上表现更差；对</a:t>
            </a:r>
            <a:r>
              <a:rPr lang="zh-CN" altLang="en-US">
                <a:solidFill>
                  <a:srgbClr val="C00000"/>
                </a:solidFill>
              </a:rPr>
              <a:t>大模型</a:t>
            </a:r>
            <a:r>
              <a:rPr lang="zh-CN" altLang="en-US"/>
              <a:t>，指令微调</a:t>
            </a:r>
            <a:r>
              <a:rPr lang="zh-CN" altLang="en-US">
                <a:solidFill>
                  <a:srgbClr val="C00000"/>
                </a:solidFill>
              </a:rPr>
              <a:t>只填充了部分模型容量</a:t>
            </a:r>
            <a:r>
              <a:rPr lang="zh-CN" altLang="en-US"/>
              <a:t>，但是教会模型如何去遵循指令，可以让它们</a:t>
            </a:r>
            <a:r>
              <a:rPr lang="zh-CN" altLang="en-US">
                <a:solidFill>
                  <a:srgbClr val="C00000"/>
                </a:solidFill>
              </a:rPr>
              <a:t>使用剩余的模型容量</a:t>
            </a:r>
            <a:r>
              <a:rPr lang="zh-CN" altLang="en-US"/>
              <a:t>上泛化其他新任务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562,&quot;width&quot;:280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850,&quot;width&quot;:11435.38001166878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COMMONDATA" val="eyJoZGlkIjoiOWYxNDdlODVmOWJiZTc0MzA1YTlkNGVkOWY0MTJkMjUifQ=="/>
  <p:tag name="KSO_WPP_MARK_KEY" val="952c1f70-e4db-4966-8493-1b53d5c106d0"/>
</p:tagLst>
</file>

<file path=ppt/tags/tag7.xml><?xml version="1.0" encoding="utf-8"?>
<p:tagLst xmlns:p="http://schemas.openxmlformats.org/presentationml/2006/main">
  <p:tag name="KSO_WM_BEAUTIFY_FLAG" val=""/>
  <p:tag name="KSO_WM_UNIT_PLACING_PICTURE_USER_VIEWPORT" val="{&quot;height&quot;:4301,&quot;width&quot;:13732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7258</Words>
  <Application>WPS 演示</Application>
  <PresentationFormat>宽屏</PresentationFormat>
  <Paragraphs>501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</vt:lpstr>
      <vt:lpstr>宋体</vt:lpstr>
      <vt:lpstr>Wingdings</vt:lpstr>
      <vt:lpstr>Gotham Rounded Book</vt:lpstr>
      <vt:lpstr>Operator Mono Bold</vt:lpstr>
      <vt:lpstr>Times New Roman</vt:lpstr>
      <vt:lpstr>兰亭黑-简 中黑</vt:lpstr>
      <vt:lpstr>Gotham Bold</vt:lpstr>
      <vt:lpstr>黑体</vt:lpstr>
      <vt:lpstr>兰亭黑-简 纤黑</vt:lpstr>
      <vt:lpstr>Geometria-Italic</vt:lpstr>
      <vt:lpstr>方正兰亭细黑_GBK</vt:lpstr>
      <vt:lpstr>DejaVu Math TeX Gyre</vt:lpstr>
      <vt:lpstr>微软雅黑</vt:lpstr>
      <vt:lpstr>Arial Unicode MS</vt:lpstr>
      <vt:lpstr>Calibri</vt:lpstr>
      <vt:lpstr>Geometria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Tamiflu</dc:creator>
  <cp:lastModifiedBy>Tamiflu</cp:lastModifiedBy>
  <cp:revision>454</cp:revision>
  <dcterms:created xsi:type="dcterms:W3CDTF">2022-12-12T09:38:00Z</dcterms:created>
  <dcterms:modified xsi:type="dcterms:W3CDTF">2023-05-18T11:42:31Z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DB85CC3685A0413099092117F193F3C0</vt:lpwstr>
  </property>
  <property fmtid="{D5CDD505-2E9C-101B-9397-08002B2CF9AE}" pid="3" name="KSOProductBuildVer">
    <vt:lpwstr>2052-11.1.0.14309</vt:lpwstr>
  </property>
</Properties>
</file>